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12-Oct-22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chemeClr val="tx1"/>
                </a:solidFill>
              </a:rPr>
              <a:t>Compare the </a:t>
            </a:r>
            <a:r>
              <a:rPr lang="en-US" b="1" dirty="0" err="1">
                <a:solidFill>
                  <a:schemeClr val="tx1"/>
                </a:solidFill>
              </a:rPr>
              <a:t>doGet</a:t>
            </a:r>
            <a:r>
              <a:rPr lang="en-US" b="1" dirty="0">
                <a:solidFill>
                  <a:schemeClr val="tx1"/>
                </a:solidFill>
              </a:rPr>
              <a:t>() and </a:t>
            </a:r>
            <a:r>
              <a:rPr lang="en-US" b="1" dirty="0" err="1">
                <a:solidFill>
                  <a:schemeClr val="tx1"/>
                </a:solidFill>
              </a:rPr>
              <a:t>doPost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3) URL </a:t>
            </a:r>
            <a:r>
              <a:rPr lang="en-US" sz="3600" b="1" dirty="0">
                <a:solidFill>
                  <a:srgbClr val="FF0000"/>
                </a:solidFill>
              </a:rPr>
              <a:t>Rewriting</a:t>
            </a:r>
          </a:p>
          <a:p>
            <a:pPr algn="just"/>
            <a:r>
              <a:rPr lang="en-US" sz="3600" dirty="0"/>
              <a:t>URL rewriting is a </a:t>
            </a:r>
            <a:r>
              <a:rPr lang="en-US" sz="3600" dirty="0">
                <a:solidFill>
                  <a:srgbClr val="FF0000"/>
                </a:solidFill>
              </a:rPr>
              <a:t>better way to maintain sessions</a:t>
            </a:r>
            <a:r>
              <a:rPr lang="en-US" sz="3600" dirty="0"/>
              <a:t> and it works even when browsers don't support cookies. The drawback of URL re-writing is that you would have to generate every </a:t>
            </a:r>
            <a:r>
              <a:rPr lang="en-US" sz="3600" dirty="0">
                <a:solidFill>
                  <a:srgbClr val="FF0000"/>
                </a:solidFill>
              </a:rPr>
              <a:t>URL dynamically to assign a session ID, even in case of a simple static HTML page.</a:t>
            </a:r>
          </a:p>
        </p:txBody>
      </p:sp>
    </p:spTree>
    <p:extLst>
      <p:ext uri="{BB962C8B-B14F-4D97-AF65-F5344CB8AC3E}">
        <p14:creationId xmlns:p14="http://schemas.microsoft.com/office/powerpoint/2010/main" val="10670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4) The </a:t>
            </a:r>
            <a:r>
              <a:rPr lang="en-US" sz="3600" dirty="0" err="1">
                <a:solidFill>
                  <a:srgbClr val="FF0000"/>
                </a:solidFill>
              </a:rPr>
              <a:t>HttpSession</a:t>
            </a:r>
            <a:r>
              <a:rPr lang="en-US" sz="3600" dirty="0">
                <a:solidFill>
                  <a:srgbClr val="FF0000"/>
                </a:solidFill>
              </a:rPr>
              <a:t> Object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Apart from the above mentioned three ways, servlet provides </a:t>
            </a:r>
            <a:r>
              <a:rPr lang="en-US" sz="3600" dirty="0" err="1"/>
              <a:t>HttpSession</a:t>
            </a:r>
            <a:r>
              <a:rPr lang="en-US" sz="3600" dirty="0"/>
              <a:t> Interface which provides a way to identify a user across more than one page request or visit to a Web site and to store information about that user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35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8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41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servlet container </a:t>
            </a:r>
            <a:r>
              <a:rPr lang="en-US" sz="3600" dirty="0"/>
              <a:t>uses this interface to create a </a:t>
            </a:r>
            <a:r>
              <a:rPr lang="en-US" sz="3600" dirty="0">
                <a:solidFill>
                  <a:srgbClr val="FF0000"/>
                </a:solidFill>
              </a:rPr>
              <a:t>session between an HTTP client and an HTTP server.</a:t>
            </a:r>
            <a:r>
              <a:rPr lang="en-US" sz="3600" dirty="0"/>
              <a:t> The session persists for a specified time </a:t>
            </a:r>
            <a:r>
              <a:rPr lang="en-US" sz="3600" dirty="0">
                <a:solidFill>
                  <a:srgbClr val="FF0000"/>
                </a:solidFill>
              </a:rPr>
              <a:t>period, across more than one connection or page request from the user</a:t>
            </a:r>
            <a:r>
              <a:rPr lang="en-U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41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8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837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/>
              <a:t>HttpSession</a:t>
            </a:r>
            <a:r>
              <a:rPr lang="en-US" sz="3600" dirty="0"/>
              <a:t> session = </a:t>
            </a:r>
            <a:r>
              <a:rPr lang="en-US" sz="3600" dirty="0" err="1"/>
              <a:t>request.getSession</a:t>
            </a:r>
            <a:r>
              <a:rPr lang="en-US" sz="36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4419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88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1131"/>
            <a:ext cx="8915400" cy="590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5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rgbClr val="FF0000"/>
                </a:solidFill>
              </a:rPr>
              <a:t>HTTP</a:t>
            </a:r>
            <a:r>
              <a:rPr lang="en-US" sz="3600" dirty="0"/>
              <a:t> is a "stateless" protocol which means each time a </a:t>
            </a:r>
            <a:r>
              <a:rPr lang="en-US" sz="3600" dirty="0">
                <a:solidFill>
                  <a:srgbClr val="FF0000"/>
                </a:solidFill>
              </a:rPr>
              <a:t>client retrieves a Web page</a:t>
            </a:r>
            <a:r>
              <a:rPr lang="en-US" sz="3600" dirty="0"/>
              <a:t>, the client opens a separate connection to the </a:t>
            </a:r>
            <a:r>
              <a:rPr lang="en-US" sz="3600" dirty="0">
                <a:solidFill>
                  <a:srgbClr val="FF0000"/>
                </a:solidFill>
              </a:rPr>
              <a:t>Web server </a:t>
            </a:r>
            <a:r>
              <a:rPr lang="en-US" sz="3600" dirty="0"/>
              <a:t>and the </a:t>
            </a:r>
            <a:r>
              <a:rPr lang="en-US" sz="3600" dirty="0">
                <a:solidFill>
                  <a:srgbClr val="FF0000"/>
                </a:solidFill>
              </a:rPr>
              <a:t>server automatically does not keep any record of previous client </a:t>
            </a:r>
            <a:r>
              <a:rPr lang="en-US" sz="3600" dirty="0" smtClean="0">
                <a:solidFill>
                  <a:srgbClr val="FF0000"/>
                </a:solidFill>
              </a:rPr>
              <a:t>request</a:t>
            </a:r>
            <a:r>
              <a:rPr lang="en-US" sz="3600" dirty="0" smtClean="0"/>
              <a:t>. Still </a:t>
            </a:r>
            <a:r>
              <a:rPr lang="en-US" sz="3600" dirty="0"/>
              <a:t>there are following three ways to maintain session between </a:t>
            </a:r>
            <a:r>
              <a:rPr lang="en-US" sz="3600" dirty="0">
                <a:solidFill>
                  <a:srgbClr val="FF0000"/>
                </a:solidFill>
              </a:rPr>
              <a:t>web client and web server</a:t>
            </a:r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1)</a:t>
            </a:r>
            <a:r>
              <a:rPr lang="en-US" sz="3600" dirty="0"/>
              <a:t> Cookies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2) </a:t>
            </a:r>
            <a:r>
              <a:rPr lang="en-US" sz="3600" dirty="0"/>
              <a:t>Hidden Form Fields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3) </a:t>
            </a:r>
            <a:r>
              <a:rPr lang="en-US" sz="3600" dirty="0"/>
              <a:t>URL Rewriting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4) </a:t>
            </a:r>
            <a:r>
              <a:rPr lang="en-US" sz="3600" dirty="0"/>
              <a:t>The </a:t>
            </a:r>
            <a:r>
              <a:rPr lang="en-US" sz="3600" dirty="0" err="1"/>
              <a:t>HttpSession</a:t>
            </a:r>
            <a:r>
              <a:rPr lang="en-US" sz="3600" dirty="0"/>
              <a:t> Object</a:t>
            </a:r>
          </a:p>
          <a:p>
            <a:pPr algn="just"/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1)</a:t>
            </a:r>
            <a:r>
              <a:rPr lang="en-US" sz="3600" dirty="0"/>
              <a:t> Cookies</a:t>
            </a:r>
          </a:p>
          <a:p>
            <a:pPr algn="just"/>
            <a:r>
              <a:rPr lang="en-US" sz="3600" dirty="0"/>
              <a:t>A webserver can </a:t>
            </a:r>
            <a:r>
              <a:rPr lang="en-US" sz="3600" dirty="0">
                <a:solidFill>
                  <a:srgbClr val="FF0000"/>
                </a:solidFill>
              </a:rPr>
              <a:t>assign a unique session ID </a:t>
            </a:r>
            <a:r>
              <a:rPr lang="en-US" sz="3600" dirty="0"/>
              <a:t>as a </a:t>
            </a:r>
            <a:r>
              <a:rPr lang="en-US" sz="3600" dirty="0">
                <a:solidFill>
                  <a:srgbClr val="FF0000"/>
                </a:solidFill>
              </a:rPr>
              <a:t>cookie</a:t>
            </a:r>
            <a:r>
              <a:rPr lang="en-US" sz="3600" dirty="0"/>
              <a:t> to each </a:t>
            </a:r>
            <a:r>
              <a:rPr lang="en-US" sz="3600" dirty="0">
                <a:solidFill>
                  <a:srgbClr val="FF0000"/>
                </a:solidFill>
              </a:rPr>
              <a:t>web client and for subsequent requests</a:t>
            </a:r>
            <a:r>
              <a:rPr lang="en-US" sz="3600" dirty="0"/>
              <a:t> from the client they can be recognized using the </a:t>
            </a:r>
            <a:r>
              <a:rPr lang="en-US" sz="3600" dirty="0" err="1">
                <a:solidFill>
                  <a:srgbClr val="FF0000"/>
                </a:solidFill>
              </a:rPr>
              <a:t>recieved</a:t>
            </a:r>
            <a:r>
              <a:rPr lang="en-US" sz="3600" dirty="0">
                <a:solidFill>
                  <a:srgbClr val="FF0000"/>
                </a:solidFill>
              </a:rPr>
              <a:t> cookie.</a:t>
            </a:r>
          </a:p>
          <a:p>
            <a:pPr algn="just"/>
            <a:r>
              <a:rPr lang="en-US" sz="3600" dirty="0"/>
              <a:t>This may not be an effective way because many time browser does not support a cookie, so I would not recommend to use this procedure to maintain the sessions.</a:t>
            </a:r>
          </a:p>
          <a:p>
            <a:pPr algn="just"/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/>
              <a:t>2)Hidden </a:t>
            </a:r>
            <a:r>
              <a:rPr lang="en-US" sz="3600" dirty="0"/>
              <a:t>Form Fields</a:t>
            </a:r>
          </a:p>
          <a:p>
            <a:pPr algn="just">
              <a:lnSpc>
                <a:spcPct val="150000"/>
              </a:lnSpc>
            </a:pPr>
            <a:r>
              <a:rPr lang="en-US" sz="3600" dirty="0"/>
              <a:t>A web server can send a hidden HTML form field along with a unique session ID as follows </a:t>
            </a:r>
            <a:r>
              <a:rPr lang="en-US" sz="3600" dirty="0" smtClean="0"/>
              <a:t>−&lt;</a:t>
            </a:r>
            <a:r>
              <a:rPr lang="en-US" sz="3600" dirty="0"/>
              <a:t>input type = "hidden" name = "</a:t>
            </a:r>
            <a:r>
              <a:rPr lang="en-US" sz="3600" dirty="0" err="1"/>
              <a:t>sessionid</a:t>
            </a:r>
            <a:r>
              <a:rPr lang="en-US" sz="3600" dirty="0"/>
              <a:t>" value = "12345"&gt; </a:t>
            </a:r>
            <a:endParaRPr lang="en-US" sz="3600" dirty="0" smtClean="0"/>
          </a:p>
          <a:p>
            <a:pPr algn="just"/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2)Hidden </a:t>
            </a:r>
            <a:r>
              <a:rPr lang="en-US" sz="3600" b="1" dirty="0">
                <a:solidFill>
                  <a:srgbClr val="FF0000"/>
                </a:solidFill>
              </a:rPr>
              <a:t>Form Fields</a:t>
            </a:r>
          </a:p>
          <a:p>
            <a:pPr algn="just"/>
            <a:r>
              <a:rPr lang="en-US" sz="3600" dirty="0"/>
              <a:t>This entry means that, when the form is submitted, the specified name and value are </a:t>
            </a:r>
            <a:r>
              <a:rPr lang="en-US" sz="3600" dirty="0">
                <a:solidFill>
                  <a:srgbClr val="FF0000"/>
                </a:solidFill>
              </a:rPr>
              <a:t>automatically</a:t>
            </a:r>
            <a:r>
              <a:rPr lang="en-US" sz="3600" dirty="0"/>
              <a:t> included in the </a:t>
            </a:r>
            <a:r>
              <a:rPr lang="en-US" sz="3600" dirty="0">
                <a:solidFill>
                  <a:srgbClr val="FF0000"/>
                </a:solidFill>
              </a:rPr>
              <a:t>GET or POST data</a:t>
            </a:r>
            <a:r>
              <a:rPr lang="en-US" sz="3600" dirty="0"/>
              <a:t>. Each time when web browser sends request back, then </a:t>
            </a:r>
            <a:r>
              <a:rPr lang="en-US" sz="3600" dirty="0" err="1">
                <a:solidFill>
                  <a:srgbClr val="FF0000"/>
                </a:solidFill>
              </a:rPr>
              <a:t>session_id</a:t>
            </a:r>
            <a:r>
              <a:rPr lang="en-US" sz="3600" dirty="0">
                <a:solidFill>
                  <a:srgbClr val="FF0000"/>
                </a:solidFill>
              </a:rPr>
              <a:t> value </a:t>
            </a:r>
            <a:r>
              <a:rPr lang="en-US" sz="3600" dirty="0"/>
              <a:t>can be used to keep the track of </a:t>
            </a:r>
            <a:r>
              <a:rPr lang="en-US" sz="3600" dirty="0">
                <a:solidFill>
                  <a:srgbClr val="FF0000"/>
                </a:solidFill>
              </a:rPr>
              <a:t>different web browsers.</a:t>
            </a:r>
          </a:p>
          <a:p>
            <a:pPr algn="just"/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3) URL </a:t>
            </a:r>
            <a:r>
              <a:rPr lang="en-US" sz="3600" b="1" dirty="0">
                <a:solidFill>
                  <a:srgbClr val="FF0000"/>
                </a:solidFill>
              </a:rPr>
              <a:t>Rewriting</a:t>
            </a:r>
          </a:p>
          <a:p>
            <a:pPr algn="just"/>
            <a:r>
              <a:rPr lang="en-US" sz="3600" dirty="0"/>
              <a:t>You can append some extra data on the end of each </a:t>
            </a:r>
            <a:r>
              <a:rPr lang="en-US" sz="3600" dirty="0">
                <a:solidFill>
                  <a:srgbClr val="FF0000"/>
                </a:solidFill>
              </a:rPr>
              <a:t>URL that identifies the session</a:t>
            </a:r>
            <a:r>
              <a:rPr lang="en-US" sz="3600" dirty="0"/>
              <a:t>, and the server can associate that </a:t>
            </a:r>
            <a:r>
              <a:rPr lang="en-US" sz="3600" dirty="0">
                <a:solidFill>
                  <a:srgbClr val="FF0000"/>
                </a:solidFill>
              </a:rPr>
              <a:t>session identifier with data it has stored about that session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/>
              <a:t>For example, with </a:t>
            </a:r>
            <a:r>
              <a:rPr lang="en-US" sz="3600" dirty="0">
                <a:solidFill>
                  <a:srgbClr val="FF0000"/>
                </a:solidFill>
              </a:rPr>
              <a:t>http://tutorialspoint.com/file.htm;sessionid = 12345, the session identifier is attached as </a:t>
            </a:r>
            <a:r>
              <a:rPr lang="en-US" sz="3600" dirty="0" err="1">
                <a:solidFill>
                  <a:srgbClr val="FF0000"/>
                </a:solidFill>
              </a:rPr>
              <a:t>sessionid</a:t>
            </a:r>
            <a:r>
              <a:rPr lang="en-US" sz="3600" dirty="0">
                <a:solidFill>
                  <a:srgbClr val="FF0000"/>
                </a:solidFill>
              </a:rPr>
              <a:t> = 12345 </a:t>
            </a:r>
            <a:r>
              <a:rPr lang="en-US" sz="3600" dirty="0"/>
              <a:t>which can be accessed at the web server to identify the client.</a:t>
            </a:r>
          </a:p>
        </p:txBody>
      </p:sp>
    </p:spTree>
    <p:extLst>
      <p:ext uri="{BB962C8B-B14F-4D97-AF65-F5344CB8AC3E}">
        <p14:creationId xmlns:p14="http://schemas.microsoft.com/office/powerpoint/2010/main" val="11310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session </a:t>
            </a:r>
            <a:r>
              <a:rPr lang="en-US" sz="3600" dirty="0"/>
              <a:t>tracking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3) URL </a:t>
            </a:r>
            <a:r>
              <a:rPr lang="en-US" sz="3600" b="1" dirty="0">
                <a:solidFill>
                  <a:srgbClr val="FF0000"/>
                </a:solidFill>
              </a:rPr>
              <a:t>Rewriting</a:t>
            </a:r>
          </a:p>
          <a:p>
            <a:pPr algn="just"/>
            <a:r>
              <a:rPr lang="en-US" sz="3600" dirty="0"/>
              <a:t>URL rewriting is a </a:t>
            </a:r>
            <a:r>
              <a:rPr lang="en-US" sz="3600" dirty="0">
                <a:solidFill>
                  <a:srgbClr val="FF0000"/>
                </a:solidFill>
              </a:rPr>
              <a:t>better way to maintain sessions</a:t>
            </a:r>
            <a:r>
              <a:rPr lang="en-US" sz="3600" dirty="0"/>
              <a:t> and it works even when browsers don't support cookies. The drawback of URL re-writing is that you would have to generate every </a:t>
            </a:r>
            <a:r>
              <a:rPr lang="en-US" sz="3600" dirty="0">
                <a:solidFill>
                  <a:srgbClr val="FF0000"/>
                </a:solidFill>
              </a:rPr>
              <a:t>URL dynamically to assign a session ID, even in case of a simple static HTML page.</a:t>
            </a:r>
          </a:p>
        </p:txBody>
      </p:sp>
    </p:spTree>
    <p:extLst>
      <p:ext uri="{BB962C8B-B14F-4D97-AF65-F5344CB8AC3E}">
        <p14:creationId xmlns:p14="http://schemas.microsoft.com/office/powerpoint/2010/main" val="1431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569</Words>
  <Application>Microsoft Office PowerPoint</Application>
  <PresentationFormat>On-screen Show (4:3)</PresentationFormat>
  <Paragraphs>85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32</cp:revision>
  <dcterms:created xsi:type="dcterms:W3CDTF">2006-08-16T00:00:00Z</dcterms:created>
  <dcterms:modified xsi:type="dcterms:W3CDTF">2022-10-12T08:32:54Z</dcterms:modified>
</cp:coreProperties>
</file>